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9" r:id="rId4"/>
    <p:sldMasterId id="2147483688" r:id="rId5"/>
    <p:sldMasterId id="2147483707" r:id="rId6"/>
    <p:sldMasterId id="2147483726" r:id="rId7"/>
  </p:sldMasterIdLst>
  <p:notesMasterIdLst>
    <p:notesMasterId r:id="rId9"/>
  </p:notesMasterIdLst>
  <p:sldIdLst>
    <p:sldId id="460" r:id="rId8"/>
    <p:sldId id="463" r:id="rId10"/>
    <p:sldId id="454" r:id="rId11"/>
    <p:sldId id="465" r:id="rId12"/>
    <p:sldId id="456" r:id="rId13"/>
    <p:sldId id="457" r:id="rId14"/>
    <p:sldId id="464" r:id="rId15"/>
    <p:sldId id="459" r:id="rId16"/>
    <p:sldId id="435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6600"/>
    <a:srgbClr val="000099"/>
    <a:srgbClr val="000066"/>
    <a:srgbClr val="FFFF00"/>
    <a:srgbClr val="99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/>
    <p:restoredTop sz="94660"/>
  </p:normalViewPr>
  <p:slideViewPr>
    <p:cSldViewPr showGuides="1">
      <p:cViewPr varScale="1">
        <p:scale>
          <a:sx n="63" d="100"/>
          <a:sy n="63" d="100"/>
        </p:scale>
        <p:origin x="-848" y="-52"/>
      </p:cViewPr>
      <p:guideLst>
        <p:guide orient="horz" pos="2118"/>
        <p:guide pos="3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8898" name="页眉占位符 2088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208899" name="日期占位符 2088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00356" name="幻灯片图像占位符 208899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357" name="文本占位符 20890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8902" name="页脚占位符 2089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208903" name="灯片编号占位符 2089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/>
            <a:endParaRPr lang="en-US" altLang="zh-CN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/>
            <a:endParaRPr lang="zh-CN" altLang="en-US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fld id="{9A0DB2DC-4C9A-4742-B13C-FB6460FD3503}" type="slidenum"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tags" Target="../tags/tag49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8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2.png"/><Relationship Id="rId5" Type="http://schemas.openxmlformats.org/officeDocument/2006/relationships/tags" Target="../tags/tag10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2.png"/><Relationship Id="rId5" Type="http://schemas.openxmlformats.org/officeDocument/2006/relationships/tags" Target="../tags/tag148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7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image" Target="../media/image2.png"/><Relationship Id="rId5" Type="http://schemas.openxmlformats.org/officeDocument/2006/relationships/tags" Target="../tags/tag200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image" Target="../media/image2.png"/><Relationship Id="rId5" Type="http://schemas.openxmlformats.org/officeDocument/2006/relationships/tags" Target="../tags/tag247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46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image" Target="../media/image2.png"/><Relationship Id="rId5" Type="http://schemas.openxmlformats.org/officeDocument/2006/relationships/tags" Target="../tags/tag299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98.xm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3.xm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8.xm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7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22.xm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0.xm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5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image" Target="../media/image2.png"/><Relationship Id="rId5" Type="http://schemas.openxmlformats.org/officeDocument/2006/relationships/tags" Target="../tags/tag346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45.xml"/><Relationship Id="rId10" Type="http://schemas.openxmlformats.org/officeDocument/2006/relationships/tags" Target="../tags/tag350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1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tags" Target="../tags/tag376.xml"/><Relationship Id="rId6" Type="http://schemas.openxmlformats.org/officeDocument/2006/relationships/tags" Target="../tags/tag375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401.xml"/><Relationship Id="rId8" Type="http://schemas.openxmlformats.org/officeDocument/2006/relationships/tags" Target="../tags/tag400.xml"/><Relationship Id="rId7" Type="http://schemas.openxmlformats.org/officeDocument/2006/relationships/tags" Target="../tags/tag399.xml"/><Relationship Id="rId6" Type="http://schemas.openxmlformats.org/officeDocument/2006/relationships/image" Target="../media/image2.png"/><Relationship Id="rId5" Type="http://schemas.openxmlformats.org/officeDocument/2006/relationships/tags" Target="../tags/tag398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97.xml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02.xml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07.xml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1.xml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6.xml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21.xm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29.xml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tags" Target="../tags/tag446.xml"/><Relationship Id="rId6" Type="http://schemas.openxmlformats.org/officeDocument/2006/relationships/image" Target="../media/image2.png"/><Relationship Id="rId5" Type="http://schemas.openxmlformats.org/officeDocument/2006/relationships/tags" Target="../tags/tag445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44.xml"/><Relationship Id="rId10" Type="http://schemas.openxmlformats.org/officeDocument/2006/relationships/tags" Target="../tags/tag449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tags" Target="../tags/tag463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tags" Target="../tags/tag477.xml"/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tags" Target="../tags/tag489.xml"/><Relationship Id="rId8" Type="http://schemas.openxmlformats.org/officeDocument/2006/relationships/tags" Target="../tags/tag488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image" Target="D:/&#21382;&#21490;&#25945;&#23398;/2020&#21382;&#21490;&#25945;&#23398;/2019&#37096;&#32534;&#20061;&#24180;&#32423;&#25945;&#23398;&#36164;&#28304;/&#35838;&#20214;/&#19979;&#20876;/&#31532;18&#35838;&#12288;&#31038;&#20250;&#20027;&#20041;&#30340;&#21457;&#23637;&#19982;&#25387;&#25240;/NULL" TargetMode="External"/><Relationship Id="rId4" Type="http://schemas.openxmlformats.org/officeDocument/2006/relationships/image" Target="../media/image5.png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4763" y="4267200"/>
            <a:ext cx="12187237" cy="2590800"/>
            <a:chOff x="2" y="2688"/>
            <a:chExt cx="5758" cy="1632"/>
          </a:xfrm>
        </p:grpSpPr>
        <p:sp>
          <p:nvSpPr>
            <p:cNvPr id="73" name="Freeform 3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172" name="Group 4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0" name="Freeform 10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Freeform 11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Freeform 12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Freeform 13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Freeform 14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184" name="Group 16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Freeform 25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Freeform 26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Freeform 27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Freeform 28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" name="Freeform 29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Freeform 30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Freeform 31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2" name="Freeform 32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" name="Freeform 33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Freeform 34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203" name="Group 35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37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38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39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40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41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Freeform 42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Freeform 43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Freeform 44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Freeform 45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Freeform 46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221" name="Group 53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8" name="Freeform 54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Freeform 55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Freeform 56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57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58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59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7229" name="Group 6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7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8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5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4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400" strike="noStrike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6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5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0231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5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1255713" y="3797300"/>
            <a:ext cx="440848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342900" marR="0" indent="-3429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1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7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19460" name="图片 6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图片 5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20484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20485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21508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22532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22533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23556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23557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24580" name="组合 5"/>
          <p:cNvGrpSpPr/>
          <p:nvPr/>
        </p:nvGrpSpPr>
        <p:grpSpPr>
          <a:xfrm>
            <a:off x="0" y="6097588"/>
            <a:ext cx="12192000" cy="760412"/>
            <a:chOff x="0" y="6097289"/>
            <a:chExt cx="12192000" cy="760710"/>
          </a:xfrm>
        </p:grpSpPr>
        <p:pic>
          <p:nvPicPr>
            <p:cNvPr id="24581" name="图片 11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2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25604" name="组合 5"/>
          <p:cNvGrpSpPr/>
          <p:nvPr/>
        </p:nvGrpSpPr>
        <p:grpSpPr>
          <a:xfrm>
            <a:off x="0" y="5146675"/>
            <a:ext cx="12192000" cy="1711325"/>
            <a:chOff x="0" y="5146401"/>
            <a:chExt cx="12191999" cy="1711599"/>
          </a:xfrm>
        </p:grpSpPr>
        <p:pic>
          <p:nvPicPr>
            <p:cNvPr id="25605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6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5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1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6000" b="0" spc="6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5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4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8000" b="0" spc="6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6" descr="D:/历史教学/部编版初三/课件/下册/第18课　社会主义的发展与挫折/file:/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502900" y="1397000"/>
            <a:ext cx="168910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10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9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8239125" y="1235075"/>
            <a:ext cx="3648075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6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0231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>
            <p:custDataLst>
              <p:tags r:id="rId7"/>
            </p:custDataLst>
          </p:nvPr>
        </p:nvCxnSpPr>
        <p:spPr>
          <a:xfrm>
            <a:off x="1255713" y="3797300"/>
            <a:ext cx="440848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7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37892" name="图片 6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3" name="图片 5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38916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38917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18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39940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40964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40965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6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41988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41989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0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43012" name="组合 5"/>
          <p:cNvGrpSpPr/>
          <p:nvPr userDrawn="1"/>
        </p:nvGrpSpPr>
        <p:grpSpPr>
          <a:xfrm>
            <a:off x="0" y="6097588"/>
            <a:ext cx="12192000" cy="760412"/>
            <a:chOff x="0" y="6097289"/>
            <a:chExt cx="12192000" cy="760710"/>
          </a:xfrm>
        </p:grpSpPr>
        <p:pic>
          <p:nvPicPr>
            <p:cNvPr id="43013" name="图片 11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4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44036" name="组合 5"/>
          <p:cNvGrpSpPr/>
          <p:nvPr userDrawn="1"/>
        </p:nvGrpSpPr>
        <p:grpSpPr>
          <a:xfrm>
            <a:off x="0" y="5146675"/>
            <a:ext cx="12192000" cy="1711325"/>
            <a:chOff x="0" y="5146401"/>
            <a:chExt cx="12191999" cy="1711599"/>
          </a:xfrm>
        </p:grpSpPr>
        <p:pic>
          <p:nvPicPr>
            <p:cNvPr id="44037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38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5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4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8000" b="0" spc="6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6" descr="D:/历史教学/部编版初三/课件/下册/第18课　社会主义的发展与挫折/file:/C:/Users/1V994W2/PycharmProjects/PPT_Background_Generation/pic_temp/pic_half_righ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502900" y="1397000"/>
            <a:ext cx="168910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3000" b="0" spc="4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6" descr="D:/历史教学/部编版初三/课件/下册/第18课　社会主义的发展与挫折/file:/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502900" y="1397000"/>
            <a:ext cx="168910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图片 10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图片 9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8239125" y="1235075"/>
            <a:ext cx="3648075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0231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>
            <p:custDataLst>
              <p:tags r:id="rId7"/>
            </p:custDataLst>
          </p:nvPr>
        </p:nvCxnSpPr>
        <p:spPr>
          <a:xfrm>
            <a:off x="1255713" y="3797300"/>
            <a:ext cx="440848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组合 7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56324" name="图片 6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5" name="图片 5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8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57348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57349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0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58372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59396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59397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8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60420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60421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0422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61444" name="组合 5"/>
          <p:cNvGrpSpPr/>
          <p:nvPr userDrawn="1"/>
        </p:nvGrpSpPr>
        <p:grpSpPr>
          <a:xfrm>
            <a:off x="0" y="6097588"/>
            <a:ext cx="12192000" cy="760412"/>
            <a:chOff x="0" y="6097289"/>
            <a:chExt cx="12192000" cy="760710"/>
          </a:xfrm>
        </p:grpSpPr>
        <p:pic>
          <p:nvPicPr>
            <p:cNvPr id="61445" name="图片 11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6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62468" name="组合 5"/>
          <p:cNvGrpSpPr/>
          <p:nvPr userDrawn="1"/>
        </p:nvGrpSpPr>
        <p:grpSpPr>
          <a:xfrm>
            <a:off x="0" y="5146675"/>
            <a:ext cx="12192000" cy="1711325"/>
            <a:chOff x="0" y="5146401"/>
            <a:chExt cx="12191999" cy="1711599"/>
          </a:xfrm>
        </p:grpSpPr>
        <p:pic>
          <p:nvPicPr>
            <p:cNvPr id="62469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470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图片 5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图片 4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8000" b="0" spc="6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图片 6" descr="D:/历史教学/部编版初三/课件/下册/第18课　社会主义的发展与挫折/file:/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502900" y="1397000"/>
            <a:ext cx="168910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0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9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图片 10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图片 9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8239125" y="1235075"/>
            <a:ext cx="3648075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图片 8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6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0231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图片 5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>
            <p:custDataLst>
              <p:tags r:id="rId7"/>
            </p:custDataLst>
          </p:nvPr>
        </p:nvCxnSpPr>
        <p:spPr>
          <a:xfrm>
            <a:off x="1255713" y="3797300"/>
            <a:ext cx="440848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组合 7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74756" name="图片 6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4757" name="图片 5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75780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75781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5782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76804" name="图片 7" descr="D:/历史教学/部编版初三/课件/下册/第18课　社会主义的发展与挫折/file:/C:/Users/1V994W2/PycharmProjects/PPT_Background_Generation/pic_temp/1_pic_quater_left_down.png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8239125" y="1235075"/>
            <a:ext cx="3648075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77828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77829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0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78852" name="组合 5"/>
          <p:cNvGrpSpPr/>
          <p:nvPr userDrawn="1"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78853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8854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79876" name="组合 5"/>
          <p:cNvGrpSpPr/>
          <p:nvPr userDrawn="1"/>
        </p:nvGrpSpPr>
        <p:grpSpPr>
          <a:xfrm>
            <a:off x="0" y="6097588"/>
            <a:ext cx="12192000" cy="760412"/>
            <a:chOff x="0" y="6097289"/>
            <a:chExt cx="12192000" cy="760710"/>
          </a:xfrm>
        </p:grpSpPr>
        <p:pic>
          <p:nvPicPr>
            <p:cNvPr id="79877" name="图片 11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9878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80900" name="组合 5"/>
          <p:cNvGrpSpPr/>
          <p:nvPr userDrawn="1"/>
        </p:nvGrpSpPr>
        <p:grpSpPr>
          <a:xfrm>
            <a:off x="0" y="5146675"/>
            <a:ext cx="12192000" cy="1711325"/>
            <a:chOff x="0" y="5146401"/>
            <a:chExt cx="12191999" cy="1711599"/>
          </a:xfrm>
        </p:grpSpPr>
        <p:pic>
          <p:nvPicPr>
            <p:cNvPr id="80901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0902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图片 5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096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4" name="图片 4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1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6000" b="0" spc="6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图片 6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图片 6" descr="D:/历史教学/部编版初三/课件/下册/第18课　社会主义的发展与挫折/file:/C:/Users/1V994W2/PycharmProjects/PPT_Background_Generation/pic_temp/pic_half_righ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0502900" y="1397000"/>
            <a:ext cx="168910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3000" b="0" spc="4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图片 8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6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图片 10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图片 9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8239125" y="1235075"/>
            <a:ext cx="3648075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6"/>
          <p:cNvSpPr/>
          <p:nvPr>
            <p:custDataLst>
              <p:tags r:id="rId5"/>
            </p:custDataLst>
          </p:nvPr>
        </p:nvSpPr>
        <p:spPr>
          <a:xfrm flipH="1">
            <a:off x="0" y="0"/>
            <a:ext cx="7313613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图片 8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2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图片 6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图片 5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图片 6" descr="D:/历史教学/部编版初三/课件/下册/第18课　社会主义的发展与挫折/file:/C:/Users/1V994W2/Documents/Tencent%20Files/574576071/FileRecv/拼装素材/年会-3/31/subject_holdright_150,0,0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023100" y="685800"/>
            <a:ext cx="45593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图片 5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1255713" y="3797300"/>
            <a:ext cx="4408488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342900" marR="0" indent="-3429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100" b="0" spc="20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6000" b="0" spc="10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组合 7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93188" name="图片 6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2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89" name="图片 5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3" r:link="rId4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94212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94213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4214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95236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96260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96261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6262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97284" name="组合 5"/>
          <p:cNvGrpSpPr/>
          <p:nvPr/>
        </p:nvGrpSpPr>
        <p:grpSpPr>
          <a:xfrm>
            <a:off x="0" y="0"/>
            <a:ext cx="12192000" cy="760413"/>
            <a:chOff x="0" y="0"/>
            <a:chExt cx="12192000" cy="760710"/>
          </a:xfrm>
        </p:grpSpPr>
        <p:pic>
          <p:nvPicPr>
            <p:cNvPr id="97285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7286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8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7" descr="D:/历史教学/部编版初三/课件/下册/第18课　社会主义的发展与挫折/file:/C:/Users/1V994W2/PycharmProjects/PPT_Background_Generation/pic_temp/1_pic_quater_left_down.png"/>
          <p:cNvPicPr/>
          <p:nvPr>
            <p:custDataLst>
              <p:tags r:id="rId5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471275" y="0"/>
            <a:ext cx="720725" cy="76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98308" name="组合 5"/>
          <p:cNvGrpSpPr/>
          <p:nvPr/>
        </p:nvGrpSpPr>
        <p:grpSpPr>
          <a:xfrm>
            <a:off x="0" y="6097588"/>
            <a:ext cx="12192000" cy="760412"/>
            <a:chOff x="0" y="6097289"/>
            <a:chExt cx="12192000" cy="760710"/>
          </a:xfrm>
        </p:grpSpPr>
        <p:pic>
          <p:nvPicPr>
            <p:cNvPr id="98309" name="图片 11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8310" name="图片 9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0" strike="noStrike" noProof="1"/>
          </a:p>
        </p:txBody>
      </p:sp>
      <p:grpSp>
        <p:nvGrpSpPr>
          <p:cNvPr id="99332" name="组合 5"/>
          <p:cNvGrpSpPr/>
          <p:nvPr/>
        </p:nvGrpSpPr>
        <p:grpSpPr>
          <a:xfrm>
            <a:off x="0" y="5146675"/>
            <a:ext cx="12192000" cy="1711325"/>
            <a:chOff x="0" y="5146401"/>
            <a:chExt cx="12191999" cy="1711599"/>
          </a:xfrm>
        </p:grpSpPr>
        <p:pic>
          <p:nvPicPr>
            <p:cNvPr id="99333" name="图片 8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9334" name="图片 7" descr="D:/历史教学/部编版初三/课件/下册/第18课　社会主义的发展与挫折/file:/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4" r:link="rId5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3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193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5" Type="http://schemas.openxmlformats.org/officeDocument/2006/relationships/theme" Target="../theme/theme4.xml"/><Relationship Id="rId24" Type="http://schemas.openxmlformats.org/officeDocument/2006/relationships/tags" Target="../tags/tag297.xml"/><Relationship Id="rId23" Type="http://schemas.openxmlformats.org/officeDocument/2006/relationships/tags" Target="../tags/tag296.xml"/><Relationship Id="rId22" Type="http://schemas.openxmlformats.org/officeDocument/2006/relationships/tags" Target="../tags/tag295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slideLayout" Target="../slideLayouts/slideLayout39.xml"/><Relationship Id="rId19" Type="http://schemas.openxmlformats.org/officeDocument/2006/relationships/tags" Target="../tags/tag292.xml"/><Relationship Id="rId18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5" Type="http://schemas.openxmlformats.org/officeDocument/2006/relationships/theme" Target="../theme/theme5.xml"/><Relationship Id="rId24" Type="http://schemas.openxmlformats.org/officeDocument/2006/relationships/tags" Target="../tags/tag396.xml"/><Relationship Id="rId23" Type="http://schemas.openxmlformats.org/officeDocument/2006/relationships/tags" Target="../tags/tag395.xml"/><Relationship Id="rId22" Type="http://schemas.openxmlformats.org/officeDocument/2006/relationships/tags" Target="../tags/tag394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slideLayout" Target="../slideLayouts/slideLayout57.xml"/><Relationship Id="rId19" Type="http://schemas.openxmlformats.org/officeDocument/2006/relationships/tags" Target="../tags/tag391.xml"/><Relationship Id="rId18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5" Type="http://schemas.openxmlformats.org/officeDocument/2006/relationships/theme" Target="../theme/theme6.xml"/><Relationship Id="rId24" Type="http://schemas.openxmlformats.org/officeDocument/2006/relationships/tags" Target="../tags/tag495.xml"/><Relationship Id="rId23" Type="http://schemas.openxmlformats.org/officeDocument/2006/relationships/tags" Target="../tags/tag494.xml"/><Relationship Id="rId22" Type="http://schemas.openxmlformats.org/officeDocument/2006/relationships/tags" Target="../tags/tag493.xml"/><Relationship Id="rId21" Type="http://schemas.openxmlformats.org/officeDocument/2006/relationships/tags" Target="../tags/tag492.xml"/><Relationship Id="rId20" Type="http://schemas.openxmlformats.org/officeDocument/2006/relationships/tags" Target="../tags/tag491.xml"/><Relationship Id="rId2" Type="http://schemas.openxmlformats.org/officeDocument/2006/relationships/slideLayout" Target="../slideLayouts/slideLayout75.xml"/><Relationship Id="rId19" Type="http://schemas.openxmlformats.org/officeDocument/2006/relationships/tags" Target="../tags/tag490.xml"/><Relationship Id="rId18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0" y="0"/>
            <a:ext cx="0" cy="0"/>
            <a:chOff x="2" y="2688"/>
            <a:chExt cx="5758" cy="1632"/>
          </a:xfrm>
        </p:grpSpPr>
        <p:grpSp>
          <p:nvGrpSpPr>
            <p:cNvPr id="7177" name="Group 4"/>
            <p:cNvGrpSpPr/>
            <p:nvPr userDrawn="1"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</p:grpSp>
        <p:grpSp>
          <p:nvGrpSpPr>
            <p:cNvPr id="7178" name="Group 16"/>
            <p:cNvGrpSpPr/>
            <p:nvPr userDrawn="1"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</p:grpSp>
        <p:grpSp>
          <p:nvGrpSpPr>
            <p:cNvPr id="7179" name="Group 35"/>
            <p:cNvGrpSpPr/>
            <p:nvPr userDrawn="1"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</p:grpSp>
        <p:grpSp>
          <p:nvGrpSpPr>
            <p:cNvPr id="7180" name="Group 53"/>
            <p:cNvGrpSpPr/>
            <p:nvPr userDrawn="1"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grpSp>
            <p:nvGrpSpPr>
              <p:cNvPr id="7188" name="Group 6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0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microsoft.com/office/2007/relationships/media" Target="file:///E:\&#38686;&#26126;&#25991;&#26723;\&#25945;&#26696;&#12289;&#35838;&#20214;\&#21021;&#20108;&#19979;\&#35838;&#20214;&#12289;&#25945;&#26696;\&#31532;16&#35838;%20%20&#29420;&#31435;&#33258;&#20027;&#30340;&#21644;&#24179;&#22806;&#20132;\&#21608;&#24681;&#26469;&#24635;&#29702;&#22312;&#19975;&#38534;&#20250;&#35758;&#19978;&#30340;&#35762;&#35805;.avi" TargetMode="External"/><Relationship Id="rId1" Type="http://schemas.openxmlformats.org/officeDocument/2006/relationships/video" Target="file:///E:\&#38686;&#26126;&#25991;&#26723;\&#25945;&#26696;&#12289;&#35838;&#20214;\&#21021;&#20108;&#19979;\&#35838;&#20214;&#12289;&#25945;&#26696;\&#31532;16&#35838;%20%20&#29420;&#31435;&#33258;&#20027;&#30340;&#21644;&#24179;&#22806;&#20132;\&#21608;&#24681;&#26469;&#24635;&#29702;&#22312;&#19975;&#38534;&#20250;&#35758;&#19978;&#30340;&#35762;&#35805;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2"/>
          <p:cNvSpPr>
            <a:spLocks noGrp="1"/>
          </p:cNvSpPr>
          <p:nvPr>
            <p:ph type="ctrTitle" idx="14" hasCustomPrompt="1"/>
            <p:custDataLst>
              <p:tags r:id="rId1"/>
            </p:custDataLst>
          </p:nvPr>
        </p:nvSpPr>
        <p:spPr>
          <a:xfrm>
            <a:off x="1035050" y="2622550"/>
            <a:ext cx="8812213" cy="2416175"/>
          </a:xfrm>
        </p:spPr>
        <p:txBody>
          <a:bodyPr wrap="square" lIns="0" tIns="0" rIns="0" bIns="0" anchor="ctr" anchorCtr="0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4000"/>
              <a:buFontTx/>
              <a:buNone/>
            </a:pPr>
            <a:r>
              <a:rPr kumimoji="0" lang="zh-CN" altLang="en-US" sz="8000" b="0" i="0" u="none" strike="noStrike" kern="1200" cap="none" spc="20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rPr>
              <a:t>亚非拉国家的新发展</a:t>
            </a:r>
            <a:endParaRPr kumimoji="0" lang="zh-CN" altLang="en-US" sz="8000" b="0" i="0" u="none" strike="noStrike" kern="1200" cap="none" spc="200" normalizeH="0" baseline="0" noProof="1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cs typeface="+mj-cs"/>
            </a:endParaRPr>
          </a:p>
        </p:txBody>
      </p:sp>
      <p:sp>
        <p:nvSpPr>
          <p:cNvPr id="118786" name="标题 1"/>
          <p:cNvSpPr>
            <a:spLocks noGrp="1"/>
          </p:cNvSpPr>
          <p:nvPr/>
        </p:nvSpPr>
        <p:spPr>
          <a:xfrm>
            <a:off x="566738" y="660400"/>
            <a:ext cx="5567362" cy="13827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algn="ctr"/>
            <a:r>
              <a:rPr lang="zh-CN" altLang="en-US" sz="88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rPr>
              <a:t>第</a:t>
            </a:r>
            <a:r>
              <a:rPr lang="en-US" altLang="zh-CN" sz="88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rPr>
              <a:t>19</a:t>
            </a:r>
            <a:r>
              <a:rPr lang="zh-CN" altLang="en-US" sz="8800">
                <a:solidFill>
                  <a:schemeClr val="bg1"/>
                </a:solidFill>
                <a:latin typeface="Arial" panose="020B0604020202020204" pitchFamily="34" charset="0"/>
                <a:ea typeface="汉仪尚巍手书W" panose="00020600040101010101" pitchFamily="18" charset="-122"/>
              </a:rPr>
              <a:t>课  </a:t>
            </a:r>
            <a:endParaRPr lang="zh-CN" altLang="en-US" sz="8800">
              <a:solidFill>
                <a:schemeClr val="bg1"/>
              </a:solidFill>
              <a:latin typeface="Arial" panose="020B0604020202020204" pitchFamily="34" charset="0"/>
              <a:ea typeface="汉仪尚巍手书W" panose="00020600040101010101" pitchFamily="18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文本框 3"/>
          <p:cNvSpPr txBox="1"/>
          <p:nvPr/>
        </p:nvSpPr>
        <p:spPr>
          <a:xfrm>
            <a:off x="3673475" y="981075"/>
            <a:ext cx="4527550" cy="1320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800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自主学习</a:t>
            </a:r>
            <a:endParaRPr lang="zh-CN" altLang="en-US" sz="800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1545" y="2501900"/>
            <a:ext cx="1133030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en-US" altLang="zh-CN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、万隆会议召开的时间、地点、意义、精神。</a:t>
            </a: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32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、知道非洲独立年及纳米比亚的独立。</a:t>
            </a: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</a:pPr>
            <a:endParaRPr lang="zh-CN" altLang="en-US" sz="32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2259" name="矩形 352258"/>
          <p:cNvSpPr/>
          <p:nvPr/>
        </p:nvSpPr>
        <p:spPr>
          <a:xfrm>
            <a:off x="304800" y="182563"/>
            <a:ext cx="8534400" cy="623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一、万隆会议（又称亚非会议）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pic>
        <p:nvPicPr>
          <p:cNvPr id="352270" name="周恩来总理在万隆会议上的讲话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5000" y="1058863"/>
            <a:ext cx="10858500" cy="5351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2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227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2259" name="矩形 352258"/>
          <p:cNvSpPr/>
          <p:nvPr/>
        </p:nvSpPr>
        <p:spPr>
          <a:xfrm>
            <a:off x="304800" y="182563"/>
            <a:ext cx="8534400" cy="623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一、万隆会议（又称亚非会议）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sp>
        <p:nvSpPr>
          <p:cNvPr id="122882" name="文本框 1"/>
          <p:cNvSpPr txBox="1"/>
          <p:nvPr/>
        </p:nvSpPr>
        <p:spPr>
          <a:xfrm>
            <a:off x="304800" y="1168400"/>
            <a:ext cx="11644313" cy="4938713"/>
          </a:xfrm>
          <a:prstGeom prst="rect">
            <a:avLst/>
          </a:prstGeom>
          <a:noFill/>
          <a:ln w="28575" cap="flat" cmpd="sng">
            <a:solidFill>
              <a:srgbClr val="A57F14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时间、地点：________年，在_________________的万隆。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内容：通过了______________，______________的十项原则。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影响：①形成 “_________精神” ，即亚非国家和地区团结合作、友好相处，共同反对帝国主义和殖民主义，争取和巩固民族独立，保卫世界和平的精神。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②提高了亚非国家和地区的民族__________，鼓舞了亚非拉人民争取_____________的斗争。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③从万隆会议开始，发展中国家作为一支新兴独立的政治力量登上了国际舞台。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49" name="Rectangle 3"/>
          <p:cNvSpPr/>
          <p:nvPr/>
        </p:nvSpPr>
        <p:spPr>
          <a:xfrm>
            <a:off x="2446338" y="1130300"/>
            <a:ext cx="146526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1955.4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5094288" y="1166813"/>
            <a:ext cx="2217737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印度尼西亚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9550" y="1670050"/>
            <a:ext cx="16859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和平共处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5205413" y="1670050"/>
            <a:ext cx="184150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友好合作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5500688" y="3827463"/>
            <a:ext cx="14208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181350" y="2183448"/>
            <a:ext cx="11906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万隆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38175" y="4330700"/>
            <a:ext cx="2030413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民族独立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5" name="Text Box 2"/>
          <p:cNvSpPr txBox="1"/>
          <p:nvPr/>
        </p:nvSpPr>
        <p:spPr>
          <a:xfrm>
            <a:off x="469900" y="2543175"/>
            <a:ext cx="792163" cy="76835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6179" name="Text Box 3"/>
          <p:cNvSpPr txBox="1"/>
          <p:nvPr/>
        </p:nvSpPr>
        <p:spPr>
          <a:xfrm>
            <a:off x="1624013" y="2543175"/>
            <a:ext cx="63515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遭遇相同：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曾经受到帝国主义的侵略</a:t>
            </a:r>
            <a:r>
              <a:rPr lang="en-US" altLang="zh-CN" sz="2800" b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800" b="1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6180" name="Text Box 4"/>
          <p:cNvSpPr txBox="1"/>
          <p:nvPr/>
        </p:nvSpPr>
        <p:spPr>
          <a:xfrm>
            <a:off x="1624013" y="3065463"/>
            <a:ext cx="6096000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面临问题相同：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如何发展国家经济，维护民族独立，促进世界和平。</a:t>
            </a:r>
            <a:endParaRPr lang="zh-CN" altLang="en-US" sz="2800" b="1" dirty="0">
              <a:solidFill>
                <a:srgbClr val="00009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3908" name="Text Box 5"/>
          <p:cNvSpPr txBox="1"/>
          <p:nvPr/>
        </p:nvSpPr>
        <p:spPr>
          <a:xfrm>
            <a:off x="469900" y="4429125"/>
            <a:ext cx="792163" cy="768350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5400000" scaled="1"/>
            <a:tileRect/>
          </a:gra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异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6182" name="Text Box 6"/>
          <p:cNvSpPr txBox="1"/>
          <p:nvPr/>
        </p:nvSpPr>
        <p:spPr>
          <a:xfrm>
            <a:off x="1857375" y="4429125"/>
            <a:ext cx="41148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社会制度不同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6183" name="Text Box 7"/>
          <p:cNvSpPr txBox="1"/>
          <p:nvPr/>
        </p:nvSpPr>
        <p:spPr>
          <a:xfrm>
            <a:off x="1758950" y="5197475"/>
            <a:ext cx="23812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意识形态不同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3911" name="Text Box 9"/>
          <p:cNvSpPr txBox="1"/>
          <p:nvPr/>
        </p:nvSpPr>
        <p:spPr>
          <a:xfrm>
            <a:off x="303213" y="1179513"/>
            <a:ext cx="11542712" cy="952500"/>
          </a:xfrm>
          <a:prstGeom prst="rect">
            <a:avLst/>
          </a:prstGeom>
          <a:noFill/>
          <a:ln w="28575" cap="flat" cmpd="sng">
            <a:solidFill>
              <a:srgbClr val="A57F14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     “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中国代表团是来求团结而不是吵架的”，“是来求同而不是立异的”，“我们的会议应该求同异存”。       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周恩来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3912" name="Picture 11" descr="万隆会议上的周恩来总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6313" y="2428875"/>
            <a:ext cx="2811462" cy="3760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2259" name="矩形 352258"/>
          <p:cNvSpPr/>
          <p:nvPr/>
        </p:nvSpPr>
        <p:spPr>
          <a:xfrm>
            <a:off x="304800" y="182563"/>
            <a:ext cx="8534400" cy="623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一、万隆会议（又称亚非会议）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/>
      <p:bldP spid="306180" grpId="0"/>
      <p:bldP spid="306182" grpId="0"/>
      <p:bldP spid="306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4929" name="Group 6"/>
          <p:cNvGrpSpPr/>
          <p:nvPr/>
        </p:nvGrpSpPr>
        <p:grpSpPr>
          <a:xfrm>
            <a:off x="373063" y="1122363"/>
            <a:ext cx="6446837" cy="5448300"/>
            <a:chOff x="2586" y="1058"/>
            <a:chExt cx="2749" cy="2713"/>
          </a:xfrm>
        </p:grpSpPr>
        <p:grpSp>
          <p:nvGrpSpPr>
            <p:cNvPr id="124930" name="Group 7"/>
            <p:cNvGrpSpPr/>
            <p:nvPr/>
          </p:nvGrpSpPr>
          <p:grpSpPr>
            <a:xfrm>
              <a:off x="2586" y="1058"/>
              <a:ext cx="2749" cy="2713"/>
              <a:chOff x="2586" y="1058"/>
              <a:chExt cx="2749" cy="2713"/>
            </a:xfrm>
          </p:grpSpPr>
          <p:pic>
            <p:nvPicPr>
              <p:cNvPr id="124931" name="Picture 8" descr="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68" y="1058"/>
                <a:ext cx="2516" cy="22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4932" name="Rectangle 9"/>
              <p:cNvSpPr/>
              <p:nvPr/>
            </p:nvSpPr>
            <p:spPr>
              <a:xfrm>
                <a:off x="2586" y="3552"/>
                <a:ext cx="2749" cy="2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36000" rIns="0" bIns="36000" anchor="t">
                <a:spAutoFit/>
              </a:bodyPr>
              <a:p>
                <a:pPr algn="ctr"/>
                <a:r>
                  <a:rPr lang="zh-CN" altLang="en-US" sz="2400" b="1">
                    <a:latin typeface="隶书" panose="02010509060101010101" pitchFamily="49" charset="-122"/>
                    <a:ea typeface="隶书" panose="02010509060101010101" pitchFamily="49" charset="-122"/>
                  </a:rPr>
                  <a:t>欧洲人在非洲的势力（</a:t>
                </a:r>
                <a:r>
                  <a:rPr lang="en-US" altLang="zh-CN" sz="2400" b="1">
                    <a:latin typeface="隶书" panose="02010509060101010101" pitchFamily="49" charset="-122"/>
                    <a:ea typeface="隶书" panose="02010509060101010101" pitchFamily="49" charset="-122"/>
                  </a:rPr>
                  <a:t>1913</a:t>
                </a:r>
                <a:r>
                  <a:rPr lang="zh-CN" altLang="en-US" sz="2400" b="1">
                    <a:latin typeface="隶书" panose="02010509060101010101" pitchFamily="49" charset="-122"/>
                    <a:ea typeface="隶书" panose="02010509060101010101" pitchFamily="49" charset="-122"/>
                  </a:rPr>
                  <a:t>年）</a:t>
                </a:r>
                <a:endParaRPr lang="zh-CN" altLang="en-US" sz="2400" b="1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124933" name="Text Box 10"/>
            <p:cNvSpPr txBox="1"/>
            <p:nvPr/>
          </p:nvSpPr>
          <p:spPr>
            <a:xfrm>
              <a:off x="4696" y="1760"/>
              <a:ext cx="588" cy="22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法兰西</a:t>
              </a:r>
              <a:endPara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4934" name="Text Box 11"/>
            <p:cNvSpPr txBox="1"/>
            <p:nvPr/>
          </p:nvSpPr>
          <p:spPr>
            <a:xfrm>
              <a:off x="4672" y="1440"/>
              <a:ext cx="547" cy="2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意大利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4935" name="Text Box 12"/>
            <p:cNvSpPr txBox="1"/>
            <p:nvPr/>
          </p:nvSpPr>
          <p:spPr>
            <a:xfrm>
              <a:off x="4664" y="3072"/>
              <a:ext cx="504" cy="22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比利时</a:t>
              </a:r>
              <a:endPara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73050" y="182563"/>
            <a:ext cx="3397250" cy="587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lstStyle/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二、</a:t>
            </a: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“非洲年”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6819900" y="1196975"/>
            <a:ext cx="5172075" cy="5262563"/>
          </a:xfrm>
          <a:prstGeom prst="rect">
            <a:avLst/>
          </a:prstGeom>
          <a:solidFill>
            <a:srgbClr val="F9EFD2"/>
          </a:solidFill>
          <a:ln w="28575" cap="flat" cmpd="sng">
            <a:solidFill>
              <a:srgbClr val="A57F14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8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1960年非洲有17个国家获得独立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，它们是：喀麦隆、多哥、马达加斯加、刚果、索马里、贝宁、尼日尔、布基纳法索、科特迪瓦、乍得、中非、刚果(布)、加蓬、塞内加尔、马里、毛里塔尼亚和尼日利亚。</a:t>
            </a:r>
            <a:r>
              <a:rPr lang="zh-CN" altLang="en-US" sz="28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这一年因此被称为</a:t>
            </a:r>
            <a:r>
              <a:rPr lang="en-US" altLang="zh-CN" sz="28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28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非洲年</a:t>
            </a:r>
            <a:r>
              <a:rPr lang="en-US" altLang="zh-CN" sz="28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”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922338"/>
            <a:ext cx="6427788" cy="581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下箭头标注 16"/>
          <p:cNvSpPr/>
          <p:nvPr/>
        </p:nvSpPr>
        <p:spPr>
          <a:xfrm>
            <a:off x="2454275" y="3795713"/>
            <a:ext cx="2286000" cy="1371600"/>
          </a:xfrm>
          <a:prstGeom prst="downArrowCallout">
            <a:avLst/>
          </a:prstGeom>
          <a:solidFill>
            <a:schemeClr val="bg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800" b="1" strike="noStrike" noProof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1990</a:t>
            </a:r>
            <a:r>
              <a:rPr lang="zh-CN" altLang="en-US" sz="2800" b="1" strike="noStrike" noProof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年，纳米比亚独立</a:t>
            </a:r>
            <a:endParaRPr lang="zh-CN" altLang="en-US" sz="2800" b="1" strike="noStrike" noProof="1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3" name="文本框 1"/>
          <p:cNvSpPr txBox="1"/>
          <p:nvPr/>
        </p:nvSpPr>
        <p:spPr>
          <a:xfrm>
            <a:off x="254000" y="1235075"/>
            <a:ext cx="11709400" cy="4938713"/>
          </a:xfrm>
          <a:prstGeom prst="rect">
            <a:avLst/>
          </a:prstGeom>
          <a:noFill/>
          <a:ln w="28575" cap="flat" cmpd="sng">
            <a:solidFill>
              <a:srgbClr val="A57F14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二、“非洲年”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1、1960年，非洲有______个国家获得独立，这一年被称为“         ”。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2、1990年， _____________独立，标志着所有非洲国家都摆摆脱了殖民主义的枷锁。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三、拉美人民维护国家主权的斗争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1.古巴人民在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等人的领导下，于1959年推翻了美国支持的独裁政权，走上了和会主义发展道路。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2.1999年底，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人民从美国手中收回了运河区的全部主权。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200"/>
              </a:lnSpc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560763" y="1752600"/>
            <a:ext cx="86836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581275" y="2265363"/>
            <a:ext cx="1847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纳米比亚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163" y="3930650"/>
            <a:ext cx="1847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卡斯特罗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846388" y="4983163"/>
            <a:ext cx="18478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巴拿马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3050" y="184150"/>
            <a:ext cx="9480550" cy="585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“非洲年”和拉美人民维护国家主权的斗争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87044"/>
          <p:cNvSpPr>
            <a:spLocks noChangeArrowheads="1"/>
          </p:cNvSpPr>
          <p:nvPr/>
        </p:nvSpPr>
        <p:spPr bwMode="auto">
          <a:xfrm>
            <a:off x="2424113" y="1485900"/>
            <a:ext cx="792163" cy="107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/>
          <a:lstStyle/>
          <a:p>
            <a:pPr algn="ctr" fontAlgn="base"/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亚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洲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87045"/>
          <p:cNvSpPr>
            <a:spLocks noChangeArrowheads="1"/>
          </p:cNvSpPr>
          <p:nvPr/>
        </p:nvSpPr>
        <p:spPr bwMode="auto">
          <a:xfrm>
            <a:off x="2424113" y="4627563"/>
            <a:ext cx="792163" cy="1876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拉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丁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美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洲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87046"/>
          <p:cNvSpPr>
            <a:spLocks noChangeArrowheads="1"/>
          </p:cNvSpPr>
          <p:nvPr/>
        </p:nvSpPr>
        <p:spPr bwMode="auto">
          <a:xfrm>
            <a:off x="2424113" y="3286125"/>
            <a:ext cx="792163" cy="107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非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洲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87047"/>
          <p:cNvSpPr>
            <a:spLocks noChangeArrowheads="1"/>
          </p:cNvSpPr>
          <p:nvPr/>
        </p:nvSpPr>
        <p:spPr bwMode="auto">
          <a:xfrm>
            <a:off x="4568825" y="1639888"/>
            <a:ext cx="3887788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/>
          <a:lstStyle/>
          <a:p>
            <a:pPr algn="ctr" fontAlgn="base"/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万隆会议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7049"/>
          <p:cNvSpPr>
            <a:spLocks noChangeArrowheads="1"/>
          </p:cNvSpPr>
          <p:nvPr/>
        </p:nvSpPr>
        <p:spPr bwMode="auto">
          <a:xfrm>
            <a:off x="4689475" y="3041650"/>
            <a:ext cx="3887788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非洲年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矩形 87050"/>
          <p:cNvSpPr>
            <a:spLocks noChangeArrowheads="1"/>
          </p:cNvSpPr>
          <p:nvPr/>
        </p:nvSpPr>
        <p:spPr bwMode="auto">
          <a:xfrm>
            <a:off x="4689475" y="3859213"/>
            <a:ext cx="3887788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纳米比亚独立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7051"/>
          <p:cNvSpPr>
            <a:spLocks noChangeArrowheads="1"/>
          </p:cNvSpPr>
          <p:nvPr/>
        </p:nvSpPr>
        <p:spPr bwMode="auto">
          <a:xfrm>
            <a:off x="4689475" y="4775200"/>
            <a:ext cx="3887788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古巴走上社会主义道路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87052"/>
          <p:cNvSpPr>
            <a:spLocks noChangeArrowheads="1"/>
          </p:cNvSpPr>
          <p:nvPr/>
        </p:nvSpPr>
        <p:spPr bwMode="auto">
          <a:xfrm>
            <a:off x="4767263" y="5854700"/>
            <a:ext cx="3887788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巴拿马收回运河主权</a:t>
            </a:r>
            <a:endParaRPr lang="zh-CN" altLang="en-US" sz="2800" b="1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直接连接符 87053"/>
          <p:cNvSpPr/>
          <p:nvPr/>
        </p:nvSpPr>
        <p:spPr>
          <a:xfrm>
            <a:off x="3416300" y="3429000"/>
            <a:ext cx="1152525" cy="0"/>
          </a:xfrm>
          <a:prstGeom prst="line">
            <a:avLst/>
          </a:prstGeom>
          <a:ln w="28575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直接连接符 87054"/>
          <p:cNvSpPr/>
          <p:nvPr/>
        </p:nvSpPr>
        <p:spPr>
          <a:xfrm>
            <a:off x="3416300" y="4221163"/>
            <a:ext cx="1152525" cy="0"/>
          </a:xfrm>
          <a:prstGeom prst="line">
            <a:avLst/>
          </a:prstGeom>
          <a:ln w="28575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直接连接符 87055"/>
          <p:cNvSpPr/>
          <p:nvPr/>
        </p:nvSpPr>
        <p:spPr>
          <a:xfrm>
            <a:off x="3427413" y="5070475"/>
            <a:ext cx="1152525" cy="0"/>
          </a:xfrm>
          <a:prstGeom prst="line">
            <a:avLst/>
          </a:prstGeom>
          <a:ln w="28575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直接连接符 87056"/>
          <p:cNvSpPr/>
          <p:nvPr/>
        </p:nvSpPr>
        <p:spPr>
          <a:xfrm>
            <a:off x="3427413" y="6142038"/>
            <a:ext cx="1152525" cy="0"/>
          </a:xfrm>
          <a:prstGeom prst="line">
            <a:avLst/>
          </a:prstGeom>
          <a:ln w="28575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直接连接符 87057"/>
          <p:cNvSpPr/>
          <p:nvPr/>
        </p:nvSpPr>
        <p:spPr>
          <a:xfrm>
            <a:off x="3316288" y="1927225"/>
            <a:ext cx="1152525" cy="0"/>
          </a:xfrm>
          <a:prstGeom prst="line">
            <a:avLst/>
          </a:prstGeom>
          <a:ln w="28575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箭头 87059"/>
          <p:cNvSpPr/>
          <p:nvPr/>
        </p:nvSpPr>
        <p:spPr>
          <a:xfrm>
            <a:off x="1617663" y="2071688"/>
            <a:ext cx="574675" cy="144462"/>
          </a:xfrm>
          <a:prstGeom prst="rightArrow">
            <a:avLst>
              <a:gd name="adj1" fmla="val 50000"/>
              <a:gd name="adj2" fmla="val 99377"/>
            </a:avLst>
          </a:prstGeom>
          <a:noFill/>
          <a:ln w="28575" cap="flat" cmpd="sng">
            <a:solidFill>
              <a:srgbClr val="A57F1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右箭头 87060"/>
          <p:cNvSpPr/>
          <p:nvPr/>
        </p:nvSpPr>
        <p:spPr>
          <a:xfrm>
            <a:off x="1617663" y="3859213"/>
            <a:ext cx="574675" cy="144462"/>
          </a:xfrm>
          <a:prstGeom prst="rightArrow">
            <a:avLst>
              <a:gd name="adj1" fmla="val 50000"/>
              <a:gd name="adj2" fmla="val 99377"/>
            </a:avLst>
          </a:prstGeom>
          <a:noFill/>
          <a:ln w="28575" cap="flat" cmpd="sng">
            <a:solidFill>
              <a:srgbClr val="A57F1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右箭头 87061"/>
          <p:cNvSpPr/>
          <p:nvPr/>
        </p:nvSpPr>
        <p:spPr>
          <a:xfrm>
            <a:off x="1617663" y="5229225"/>
            <a:ext cx="574675" cy="144463"/>
          </a:xfrm>
          <a:prstGeom prst="rightArrow">
            <a:avLst>
              <a:gd name="adj1" fmla="val 50000"/>
              <a:gd name="adj2" fmla="val 99394"/>
            </a:avLst>
          </a:prstGeom>
          <a:noFill/>
          <a:ln w="28575" cap="flat" cmpd="sng">
            <a:solidFill>
              <a:srgbClr val="A57F1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993" name="文本框 18"/>
          <p:cNvSpPr txBox="1"/>
          <p:nvPr/>
        </p:nvSpPr>
        <p:spPr>
          <a:xfrm>
            <a:off x="841375" y="1581150"/>
            <a:ext cx="676275" cy="4702175"/>
          </a:xfrm>
          <a:prstGeom prst="rect">
            <a:avLst/>
          </a:prstGeom>
          <a:noFill/>
          <a:ln w="12700" cap="flat" cmpd="sng">
            <a:solidFill>
              <a:srgbClr val="A57F14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square" anchor="t">
            <a:spAutoFit/>
          </a:bodyPr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亚非拉国家的新发展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3050" y="184150"/>
            <a:ext cx="2235200" cy="585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rtlCol="0" anchor="ctr">
            <a:normAutofit/>
          </a:bodyPr>
          <a:p>
            <a:pPr lvl="0" algn="l" defTabSz="685800" fontAlgn="auto">
              <a:buClrTx/>
              <a:buSzTx/>
              <a:buFontTx/>
            </a:pPr>
            <a:r>
              <a:rPr lang="zh-CN" altLang="en-US" sz="3200" b="1" strike="noStrike" spc="20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方正粗圆简体" panose="03000509000000000000" pitchFamily="65" charset="-122"/>
                <a:cs typeface="+mj-cs"/>
                <a:sym typeface="+mn-ea"/>
              </a:rPr>
              <a:t>课堂小结</a:t>
            </a:r>
            <a:endParaRPr lang="zh-CN" altLang="en-US" sz="3200" b="1" strike="noStrike" spc="200" noProof="1" dirty="0">
              <a:solidFill>
                <a:schemeClr val="bg1"/>
              </a:solidFill>
              <a:uFillTx/>
              <a:ea typeface="方正粗圆简体" panose="03000509000000000000" pitchFamily="65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6" grpId="1" animBg="1"/>
      <p:bldP spid="17" grpId="1" animBg="1"/>
      <p:bldP spid="18" grpId="1" animBg="1"/>
      <p:bldP spid="3" grpId="0" animBg="1"/>
      <p:bldP spid="4" grpId="0" animBg="1"/>
      <p:bldP spid="5" grpId="0" animBg="1"/>
      <p:bldP spid="3" grpId="1" animBg="1"/>
      <p:bldP spid="4" grpId="1" animBg="1"/>
      <p:bldP spid="5" grpId="1" animBg="1"/>
      <p:bldP spid="6" grpId="0" animBg="1"/>
      <p:bldP spid="6" grpId="1" animBg="1"/>
      <p:bldP spid="7" grpId="0" animBg="1"/>
      <p:bldP spid="8" grpId="0" animBg="1"/>
      <p:bldP spid="7" grpId="1" animBg="1"/>
      <p:bldP spid="8" grpId="1" animBg="1"/>
      <p:bldP spid="9" grpId="0" animBg="1"/>
      <p:bldP spid="10" grpId="0" animBg="1"/>
      <p:bldP spid="9" grpId="1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"/>
            </p:custDataLst>
          </p:nvPr>
        </p:nvSpPr>
        <p:spPr>
          <a:xfrm>
            <a:off x="5437188" y="2800350"/>
            <a:ext cx="5092700" cy="1257300"/>
          </a:xfrm>
        </p:spPr>
        <p:txBody>
          <a:bodyPr wrap="square" lIns="0" tIns="0" rIns="0" bIns="0" anchor="ctr" anchorCtr="0"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</a:pPr>
            <a:r>
              <a:rPr kumimoji="0" lang="zh-CN" altLang="en-US" sz="80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rPr>
              <a:t>感谢聆听！</a:t>
            </a:r>
            <a:endParaRPr kumimoji="0" lang="zh-CN" altLang="en-US" sz="8000" b="0" i="0" u="none" strike="noStrike" kern="1200" cap="none" spc="600" normalizeH="0" baseline="0" noProof="1" dirty="0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TEMPLATE_THUMBS_INDEX" val="1、4、6、8、10、14、15、16、17、20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ags/tag1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TEMPLATE_THUMBS_INDEX" val="1、4、6、8、10、14、15、16、17、20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ags/tag2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TEMPLATE_THUMBS_INDEX" val="1、4、6、8、10、14、15、16、17、20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ags/tag39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TEMPLATE_THUMBS_INDEX" val="1、4、6、8、10、14、15、16、17、20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ags/tag49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71_6*a*1"/>
  <p:tag name="KSO_WM_TEMPLATE_CATEGORY" val="custom"/>
  <p:tag name="KSO_WM_TEMPLATE_INDEX" val="20204571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ID" val="custom20204571_6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4571"/>
  <p:tag name="KSO_WM_SLIDE_LAYOUT" val="a_b_e"/>
  <p:tag name="KSO_WM_SLIDE_LAYOUT_CNT" val="1_1_1"/>
</p:tagLst>
</file>

<file path=ppt/tags/tag498.xml><?xml version="1.0" encoding="utf-8"?>
<p:tagLst xmlns:p="http://schemas.openxmlformats.org/presentationml/2006/main">
  <p:tag name="KSO_WM_UNIT_ISCONTENTSTITLE" val="0"/>
  <p:tag name="KSO_WM_UNIT_PRESET_TEXT" val="锦绣中国年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71_1*a*1"/>
  <p:tag name="KSO_WM_TEMPLATE_CATEGORY" val="custom"/>
  <p:tag name="KSO_WM_TEMPLATE_INDEX" val="20204571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TEMPLATE_THUMBS_INDEX" val="1、4、6、8、10、14、15、16、17、20、25、29、32"/>
  <p:tag name="KSO_WM_SLIDE_ID" val="custom2020457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6、8、10、14、15、16、17、20、25、29、32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heme/theme1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343">
      <a:dk1>
        <a:sysClr val="windowText" lastClr="000000"/>
      </a:dk1>
      <a:lt1>
        <a:sysClr val="window" lastClr="FFFFFF"/>
      </a:lt1>
      <a:dk2>
        <a:srgbClr val="C61410"/>
      </a:dk2>
      <a:lt2>
        <a:srgbClr val="FEF5F5"/>
      </a:lt2>
      <a:accent1>
        <a:srgbClr val="E1AE1F"/>
      </a:accent1>
      <a:accent2>
        <a:srgbClr val="E09244"/>
      </a:accent2>
      <a:accent3>
        <a:srgbClr val="DF7E69"/>
      </a:accent3>
      <a:accent4>
        <a:srgbClr val="D85A96"/>
      </a:accent4>
      <a:accent5>
        <a:srgbClr val="C244C2"/>
      </a:accent5>
      <a:accent6>
        <a:srgbClr val="AC19E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343">
      <a:dk1>
        <a:sysClr val="windowText" lastClr="000000"/>
      </a:dk1>
      <a:lt1>
        <a:sysClr val="window" lastClr="FFFFFF"/>
      </a:lt1>
      <a:dk2>
        <a:srgbClr val="C61410"/>
      </a:dk2>
      <a:lt2>
        <a:srgbClr val="FEF5F5"/>
      </a:lt2>
      <a:accent1>
        <a:srgbClr val="E1AE1F"/>
      </a:accent1>
      <a:accent2>
        <a:srgbClr val="E09244"/>
      </a:accent2>
      <a:accent3>
        <a:srgbClr val="DF7E69"/>
      </a:accent3>
      <a:accent4>
        <a:srgbClr val="D85A96"/>
      </a:accent4>
      <a:accent5>
        <a:srgbClr val="C244C2"/>
      </a:accent5>
      <a:accent6>
        <a:srgbClr val="AC19E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2343">
      <a:dk1>
        <a:sysClr val="windowText" lastClr="000000"/>
      </a:dk1>
      <a:lt1>
        <a:sysClr val="window" lastClr="FFFFFF"/>
      </a:lt1>
      <a:dk2>
        <a:srgbClr val="C61410"/>
      </a:dk2>
      <a:lt2>
        <a:srgbClr val="FEF5F5"/>
      </a:lt2>
      <a:accent1>
        <a:srgbClr val="E1AE1F"/>
      </a:accent1>
      <a:accent2>
        <a:srgbClr val="E09244"/>
      </a:accent2>
      <a:accent3>
        <a:srgbClr val="DF7E69"/>
      </a:accent3>
      <a:accent4>
        <a:srgbClr val="D85A96"/>
      </a:accent4>
      <a:accent5>
        <a:srgbClr val="C244C2"/>
      </a:accent5>
      <a:accent6>
        <a:srgbClr val="AC19E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2343">
      <a:dk1>
        <a:sysClr val="windowText" lastClr="000000"/>
      </a:dk1>
      <a:lt1>
        <a:sysClr val="window" lastClr="FFFFFF"/>
      </a:lt1>
      <a:dk2>
        <a:srgbClr val="C61410"/>
      </a:dk2>
      <a:lt2>
        <a:srgbClr val="FEF5F5"/>
      </a:lt2>
      <a:accent1>
        <a:srgbClr val="E1AE1F"/>
      </a:accent1>
      <a:accent2>
        <a:srgbClr val="E09244"/>
      </a:accent2>
      <a:accent3>
        <a:srgbClr val="DF7E69"/>
      </a:accent3>
      <a:accent4>
        <a:srgbClr val="D85A96"/>
      </a:accent4>
      <a:accent5>
        <a:srgbClr val="C244C2"/>
      </a:accent5>
      <a:accent6>
        <a:srgbClr val="AC19E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2343">
      <a:dk1>
        <a:sysClr val="windowText" lastClr="000000"/>
      </a:dk1>
      <a:lt1>
        <a:sysClr val="window" lastClr="FFFFFF"/>
      </a:lt1>
      <a:dk2>
        <a:srgbClr val="C61410"/>
      </a:dk2>
      <a:lt2>
        <a:srgbClr val="FEF5F5"/>
      </a:lt2>
      <a:accent1>
        <a:srgbClr val="E1AE1F"/>
      </a:accent1>
      <a:accent2>
        <a:srgbClr val="E09244"/>
      </a:accent2>
      <a:accent3>
        <a:srgbClr val="DF7E69"/>
      </a:accent3>
      <a:accent4>
        <a:srgbClr val="D85A96"/>
      </a:accent4>
      <a:accent5>
        <a:srgbClr val="C244C2"/>
      </a:accent5>
      <a:accent6>
        <a:srgbClr val="AC19E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WPS 演示</Application>
  <PresentationFormat>在屏幕上显示</PresentationFormat>
  <Paragraphs>109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华文行楷</vt:lpstr>
      <vt:lpstr>微软雅黑</vt:lpstr>
      <vt:lpstr>Times New Roman</vt:lpstr>
      <vt:lpstr>方正粗圆简体</vt:lpstr>
      <vt:lpstr>黑体</vt:lpstr>
      <vt:lpstr>华文新魏</vt:lpstr>
      <vt:lpstr>楷体_GB2312</vt:lpstr>
      <vt:lpstr>新宋体</vt:lpstr>
      <vt:lpstr>方正准圆简体</vt:lpstr>
      <vt:lpstr>Arial Unicode MS</vt:lpstr>
      <vt:lpstr>隶书</vt:lpstr>
      <vt:lpstr>汉仪尚巍手书W</vt:lpstr>
      <vt:lpstr>华文中宋</vt:lpstr>
      <vt:lpstr>Monotype Sorts</vt:lpstr>
      <vt:lpstr>Wingdings</vt:lpstr>
      <vt:lpstr>幼圆</vt:lpstr>
      <vt:lpstr>华文隶书</vt:lpstr>
      <vt:lpstr>Times New Roman</vt:lpstr>
      <vt:lpstr>1_Ripple</vt:lpstr>
      <vt:lpstr>Office 主题​​</vt:lpstr>
      <vt:lpstr>1_Office 主题​​</vt:lpstr>
      <vt:lpstr>2_Office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第11课 东欧社会主义国家的改革和演变</dc:title>
  <dc:creator>陈小兔兔</dc:creator>
  <cp:lastModifiedBy>孙霞明</cp:lastModifiedBy>
  <cp:revision>691</cp:revision>
  <dcterms:created xsi:type="dcterms:W3CDTF">2018-12-16T13:08:21Z</dcterms:created>
  <dcterms:modified xsi:type="dcterms:W3CDTF">2020-11-27T01:34:18Z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2052-11.3.0.9228</vt:lpwstr>
  </property>
</Properties>
</file>